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CC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80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99"/>
            </a:gs>
            <a:gs pos="45000">
              <a:srgbClr val="FFCC66"/>
            </a:gs>
            <a:gs pos="70000">
              <a:srgbClr val="FF6600"/>
            </a:gs>
            <a:gs pos="100000">
              <a:schemeClr val="accent6">
                <a:lumMod val="60000"/>
                <a:lumOff val="40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6D2C2-48C0-45AB-BA33-0EBEFD0D6EC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17CA3-6DE7-4F42-BBB0-4A1935405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42" y="0"/>
            <a:ext cx="5829300" cy="196003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Патриотическое воспитание на уроках истории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04" y="1428728"/>
            <a:ext cx="5786478" cy="721523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Патриотическое воспитание на уроках истории – процесс воздействия на учащихся с целью осознанного восприятия ими исторических знаний о лучших традициях российского народа, героической борьбе, подвигах, талантах, нравственных качествах сынов Отечества, любви к гербу, флагу, гимну страны, непримиримость к врагам России. Знание истории (своей семьи, своего народа, села, края, страны) помогает определить жизненную общественную позицию. Ребенок должен знать, что он хранитель памяти своих предков и должен передать её потомкам. Память о предках – это показатель нравственного здоровья нации.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В патриотическом воспитании можно выделить три направления 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изучение истории семьи ребенка;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изучение истории родного края;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изучение истории Отечества. 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Задачи патриотического воспитания на современном этапе: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расширить мотивацию изучения истории Отечества;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воспитать любовь и уважение к малой родине, предкам ,семье;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привить учащимся навыки исследовательской работы;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создать условия для проявления творческих способностей каждого ребенка. </a:t>
            </a:r>
          </a:p>
          <a:p>
            <a:pPr algn="just"/>
            <a:endParaRPr lang="ru-RU" sz="1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l"/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794"/>
            <a:ext cx="4300570" cy="2428891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</a:rPr>
              <a:t>Процесс патриотического воспитания историей на уроках и во внеклассной работе включает, в первую очередь, воздействие на учащихся с целью осознанного восприятия исторических знаний о лучших традициях российского народа. </a:t>
            </a:r>
            <a:endParaRPr lang="ru-RU" sz="1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3116" y="3857620"/>
            <a:ext cx="4714884" cy="2286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Патриотическое воспитание осуществляется путем показа героической борьбы, подвигов, талантов российских граждан – примером для подражания.</a:t>
            </a:r>
            <a:r>
              <a:rPr lang="ru-RU" dirty="0" smtClean="0">
                <a:latin typeface="Times New Roman" pitchFamily="18" charset="0"/>
              </a:rPr>
              <a:t> Ни один урок не должен проходить без изучения достойных личностей. Особенно ярко представлены борцы, созидатели, мужественные и благородные люди, радевшие за землю русскую, на примерах которых должны воспитываться идеалы служения Отечеству.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18-5-1l"/>
          <p:cNvPicPr>
            <a:picLocks noChangeAspect="1" noChangeArrowheads="1"/>
          </p:cNvPicPr>
          <p:nvPr/>
        </p:nvPicPr>
        <p:blipFill>
          <a:blip r:embed="rId2"/>
          <a:srcRect b="52728"/>
          <a:stretch>
            <a:fillRect/>
          </a:stretch>
        </p:blipFill>
        <p:spPr bwMode="auto">
          <a:xfrm>
            <a:off x="500042" y="428596"/>
            <a:ext cx="1296590" cy="1567653"/>
          </a:xfrm>
          <a:prstGeom prst="rect">
            <a:avLst/>
          </a:prstGeom>
          <a:noFill/>
        </p:spPr>
      </p:pic>
      <p:pic>
        <p:nvPicPr>
          <p:cNvPr id="6" name="Picture 9" descr="ivanIV"/>
          <p:cNvPicPr>
            <a:picLocks noChangeAspect="1" noChangeArrowheads="1"/>
          </p:cNvPicPr>
          <p:nvPr/>
        </p:nvPicPr>
        <p:blipFill>
          <a:blip r:embed="rId3"/>
          <a:srcRect l="23459" b="49535"/>
          <a:stretch>
            <a:fillRect/>
          </a:stretch>
        </p:blipFill>
        <p:spPr bwMode="auto">
          <a:xfrm>
            <a:off x="2214554" y="428596"/>
            <a:ext cx="1118095" cy="1643074"/>
          </a:xfrm>
          <a:prstGeom prst="rect">
            <a:avLst/>
          </a:prstGeom>
          <a:noFill/>
        </p:spPr>
      </p:pic>
      <p:pic>
        <p:nvPicPr>
          <p:cNvPr id="7" name="Picture 4" descr="101213_19266"/>
          <p:cNvPicPr>
            <a:picLocks noChangeAspect="1" noChangeArrowheads="1"/>
          </p:cNvPicPr>
          <p:nvPr/>
        </p:nvPicPr>
        <p:blipFill>
          <a:blip r:embed="rId4" cstate="print"/>
          <a:srcRect l="4295" t="14799" r="7158" b="3415"/>
          <a:stretch>
            <a:fillRect/>
          </a:stretch>
        </p:blipFill>
        <p:spPr bwMode="auto">
          <a:xfrm>
            <a:off x="5143512" y="428596"/>
            <a:ext cx="1203708" cy="1586272"/>
          </a:xfrm>
          <a:prstGeom prst="rect">
            <a:avLst/>
          </a:prstGeom>
          <a:noFill/>
        </p:spPr>
      </p:pic>
      <p:pic>
        <p:nvPicPr>
          <p:cNvPr id="8" name="Picture 12" descr="ris021"/>
          <p:cNvPicPr>
            <a:picLocks noChangeAspect="1" noChangeArrowheads="1"/>
          </p:cNvPicPr>
          <p:nvPr/>
        </p:nvPicPr>
        <p:blipFill>
          <a:blip r:embed="rId5"/>
          <a:srcRect l="11206" t="20541" r="11206" b="11127"/>
          <a:stretch>
            <a:fillRect/>
          </a:stretch>
        </p:blipFill>
        <p:spPr bwMode="auto">
          <a:xfrm>
            <a:off x="3643314" y="428596"/>
            <a:ext cx="1143008" cy="1613647"/>
          </a:xfrm>
          <a:prstGeom prst="rect">
            <a:avLst/>
          </a:prstGeom>
          <a:noFill/>
        </p:spPr>
      </p:pic>
      <p:pic>
        <p:nvPicPr>
          <p:cNvPr id="9" name="Picture 5" descr="193643243_tonnel"/>
          <p:cNvPicPr>
            <a:picLocks noChangeAspect="1" noChangeArrowheads="1"/>
          </p:cNvPicPr>
          <p:nvPr/>
        </p:nvPicPr>
        <p:blipFill>
          <a:blip r:embed="rId6"/>
          <a:srcRect l="11339" t="3780" b="945"/>
          <a:stretch>
            <a:fillRect/>
          </a:stretch>
        </p:blipFill>
        <p:spPr bwMode="auto">
          <a:xfrm>
            <a:off x="4143380" y="2143108"/>
            <a:ext cx="1063482" cy="1571636"/>
          </a:xfrm>
          <a:prstGeom prst="rect">
            <a:avLst/>
          </a:prstGeom>
          <a:noFill/>
        </p:spPr>
      </p:pic>
      <p:pic>
        <p:nvPicPr>
          <p:cNvPr id="10" name="Picture 6" descr="3"/>
          <p:cNvPicPr>
            <a:picLocks noChangeAspect="1" noChangeArrowheads="1"/>
          </p:cNvPicPr>
          <p:nvPr/>
        </p:nvPicPr>
        <p:blipFill>
          <a:blip r:embed="rId7" cstate="print"/>
          <a:srcRect l="6334" t="2121" r="7918" b="4242"/>
          <a:stretch>
            <a:fillRect/>
          </a:stretch>
        </p:blipFill>
        <p:spPr bwMode="auto">
          <a:xfrm>
            <a:off x="5286388" y="2357422"/>
            <a:ext cx="1095974" cy="1511715"/>
          </a:xfrm>
          <a:prstGeom prst="rect">
            <a:avLst/>
          </a:prstGeom>
          <a:noFill/>
        </p:spPr>
      </p:pic>
      <p:pic>
        <p:nvPicPr>
          <p:cNvPr id="11" name="Picture 8" descr="AlexandrII"/>
          <p:cNvPicPr>
            <a:picLocks noChangeAspect="1" noChangeArrowheads="1"/>
          </p:cNvPicPr>
          <p:nvPr/>
        </p:nvPicPr>
        <p:blipFill>
          <a:blip r:embed="rId8"/>
          <a:srcRect t="3375" b="3375"/>
          <a:stretch>
            <a:fillRect/>
          </a:stretch>
        </p:blipFill>
        <p:spPr bwMode="auto">
          <a:xfrm>
            <a:off x="357166" y="4214810"/>
            <a:ext cx="1077501" cy="1619647"/>
          </a:xfrm>
          <a:prstGeom prst="rect">
            <a:avLst/>
          </a:prstGeom>
          <a:noFill/>
        </p:spPr>
      </p:pic>
      <p:pic>
        <p:nvPicPr>
          <p:cNvPr id="12" name="Picture 13" descr="stoljpin_p_a"/>
          <p:cNvPicPr>
            <a:picLocks noChangeAspect="1" noChangeArrowheads="1"/>
          </p:cNvPicPr>
          <p:nvPr/>
        </p:nvPicPr>
        <p:blipFill>
          <a:blip r:embed="rId9"/>
          <a:srcRect t="13228" b="2835"/>
          <a:stretch>
            <a:fillRect/>
          </a:stretch>
        </p:blipFill>
        <p:spPr bwMode="auto">
          <a:xfrm>
            <a:off x="1214422" y="4714876"/>
            <a:ext cx="1148425" cy="164304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736" y="7000892"/>
            <a:ext cx="1217428" cy="165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28934" y="7143768"/>
            <a:ext cx="928694" cy="149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71942" y="7143768"/>
            <a:ext cx="1143008" cy="159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29264" y="7143768"/>
            <a:ext cx="1076284" cy="157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0" descr="201062877"/>
          <p:cNvPicPr>
            <a:picLocks noChangeAspect="1" noChangeArrowheads="1"/>
          </p:cNvPicPr>
          <p:nvPr/>
        </p:nvPicPr>
        <p:blipFill>
          <a:blip r:embed="rId14"/>
          <a:srcRect l="7892" t="9071" r="12277" b="4535"/>
          <a:stretch>
            <a:fillRect/>
          </a:stretch>
        </p:blipFill>
        <p:spPr bwMode="auto">
          <a:xfrm>
            <a:off x="357166" y="6143636"/>
            <a:ext cx="1172763" cy="1605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04" y="357158"/>
            <a:ext cx="5872182" cy="603461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</a:rPr>
              <a:t>Бесспорен воспитательный потенциал изучения событий Великой Отечественной войны в связи с историей родного края. Велико эмоциональное воздействие различных мероприятий на детей. Особенно встречи с ветеранами войны и тыла</a:t>
            </a:r>
            <a:endParaRPr lang="ru-RU" sz="2000" dirty="0"/>
          </a:p>
        </p:txBody>
      </p:sp>
      <p:pic>
        <p:nvPicPr>
          <p:cNvPr id="2050" name="Picture 2" descr="C:\Users\Zulfiya\Desktop\ПАТРИОТ\фото\мероприятия\IMG_1577.JPG"/>
          <p:cNvPicPr>
            <a:picLocks noChangeAspect="1" noChangeArrowheads="1"/>
          </p:cNvPicPr>
          <p:nvPr/>
        </p:nvPicPr>
        <p:blipFill>
          <a:blip r:embed="rId2" cstate="print"/>
          <a:srcRect t="8827" r="22323" b="5044"/>
          <a:stretch>
            <a:fillRect/>
          </a:stretch>
        </p:blipFill>
        <p:spPr bwMode="auto">
          <a:xfrm>
            <a:off x="428604" y="2214546"/>
            <a:ext cx="2865836" cy="1785950"/>
          </a:xfrm>
          <a:prstGeom prst="rect">
            <a:avLst/>
          </a:prstGeom>
          <a:noFill/>
        </p:spPr>
      </p:pic>
      <p:pic>
        <p:nvPicPr>
          <p:cNvPr id="2051" name="Picture 3" descr="C:\Users\Zulfiya\Desktop\ПАТРИОТ\фото\музей\DSCF4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8" y="2143108"/>
            <a:ext cx="2428892" cy="1821669"/>
          </a:xfrm>
          <a:prstGeom prst="rect">
            <a:avLst/>
          </a:prstGeom>
          <a:noFill/>
        </p:spPr>
      </p:pic>
      <p:pic>
        <p:nvPicPr>
          <p:cNvPr id="2052" name="Picture 4" descr="C:\Users\Zulfiya\Desktop\ПАТРИОТ\фото\5 декабря\IMG_06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42" y="4572000"/>
            <a:ext cx="2571768" cy="1928826"/>
          </a:xfrm>
          <a:prstGeom prst="rect">
            <a:avLst/>
          </a:prstGeom>
          <a:noFill/>
        </p:spPr>
      </p:pic>
      <p:pic>
        <p:nvPicPr>
          <p:cNvPr id="7" name="Picture 5" descr="DSC03615"/>
          <p:cNvPicPr>
            <a:picLocks noChangeAspect="1" noChangeArrowheads="1"/>
          </p:cNvPicPr>
          <p:nvPr/>
        </p:nvPicPr>
        <p:blipFill>
          <a:blip r:embed="rId5" cstate="print"/>
          <a:srcRect r="7368"/>
          <a:stretch>
            <a:fillRect/>
          </a:stretch>
        </p:blipFill>
        <p:spPr bwMode="auto">
          <a:xfrm>
            <a:off x="2214554" y="6786578"/>
            <a:ext cx="2889249" cy="175432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053" name="Picture 5" descr="C:\Users\Zulfiya\Desktop\ПАТРИОТ\фото\мероприятия\IMG_1603.JPG"/>
          <p:cNvPicPr>
            <a:picLocks noChangeAspect="1" noChangeArrowheads="1"/>
          </p:cNvPicPr>
          <p:nvPr/>
        </p:nvPicPr>
        <p:blipFill>
          <a:blip r:embed="rId6" cstate="print"/>
          <a:srcRect l="8327" r="8327"/>
          <a:stretch>
            <a:fillRect/>
          </a:stretch>
        </p:blipFill>
        <p:spPr bwMode="auto">
          <a:xfrm>
            <a:off x="3714752" y="4572000"/>
            <a:ext cx="2786082" cy="1878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5240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Воспитание патриотизма на уроках русского языка и литературы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04" y="1571604"/>
            <a:ext cx="5500726" cy="657229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Воспитательное значение имеют все предметы, изучаемые в школе. Но особенно большую воспитательную нагрузку несут гуманитарные дисциплины.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Огромную возможность для развития нравственных качеств учащихся дают пословицы, которые можно использовать при изучении различных тем в процессе обучения русскому языку: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“Тире между подлежащим и сказуемым” (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Родная сторона - мать, чужая – мачеха; 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Родина - мать, умей за неё постоять.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Жить — родине служить.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Для внука дедушка — ум, а бабушка — душа.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Отца с матерью почитать — горя не знать.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Семьей дорожить — счастливым быть.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Дружно за мир стоять — войне не бывать.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“Прилагательные полные и краткие” (5 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Своя земля и в горести мила;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 Глупа та птица, которой своё гнездо не мило.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Друг - ценный клад, недругу никто не рад.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Красна птица </a:t>
            </a:r>
            <a:r>
              <a:rPr lang="ru-RU" sz="1700" i="1" dirty="0" err="1" smtClean="0">
                <a:latin typeface="Times New Roman" pitchFamily="18" charset="0"/>
                <a:cs typeface="Times New Roman" pitchFamily="18" charset="0"/>
              </a:rPr>
              <a:t>перьем</a:t>
            </a: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, а человек ученьем. </a:t>
            </a:r>
          </a:p>
          <a:p>
            <a:pPr indent="-339725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Сильный победит одного, знающий — тысячу. 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“Степени сравнения имен прилагательных” (6 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Родина краше солнца, дороже золота; 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>
                <a:srgbClr val="EBF25A"/>
              </a:buClr>
              <a:buSzPct val="80000"/>
              <a:buFont typeface="Wingdings" charset="2"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Любовь к Родине сильнее смерти.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Вещь хороша, когда новая, а друг - когда старый.</a:t>
            </a:r>
          </a:p>
          <a:p>
            <a:pPr marL="338138" indent="-338138">
              <a:lnSpc>
                <a:spcPct val="110000"/>
              </a:lnSpc>
              <a:spcBef>
                <a:spcPts val="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Где дружба прочна, там хорошо идут дела.</a:t>
            </a:r>
            <a:endParaRPr lang="ru-RU" sz="1700" i="1" dirty="0" smtClean="0">
              <a:latin typeface="Times New Roman" pitchFamily="18" charset="0"/>
              <a:cs typeface="Times New Roman" pitchFamily="18" charset="0"/>
            </a:endParaRPr>
          </a:p>
          <a:p>
            <a:pPr indent="-339725">
              <a:spcBef>
                <a:spcPts val="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4857" y="3643306"/>
            <a:ext cx="210314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59"/>
            <a:ext cx="3286124" cy="1857387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Любовь к родной природе - одно из проявлений любви к Родине. Воспитывая у детей это чувство, мы обращаемся к писателям, поэтам, создавшим незабываемые картины родных лесов и полей, морей и гор.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357158"/>
            <a:ext cx="2805565" cy="18573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5992" y="2357422"/>
            <a:ext cx="457200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Устное творчество любого народа содержит богатейший материал для воспитания в духе дружбы, взаимопонимания, трудолюбия, патриотизма. Этой цели служат пословицы, поговорки, загадки, песни, былины</a:t>
            </a:r>
            <a:r>
              <a:rPr lang="ru-RU" dirty="0" smtClean="0"/>
              <a:t>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Отражение народных идеалов - патриотизма, богатырской силы, ума, находчивости - мы видим в древнерусской литературе, в летописи “Повести временных лет”, изучающейся на протяжении трех лет.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57422"/>
            <a:ext cx="2214578" cy="1578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5000628"/>
            <a:ext cx="371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8 классе, изучая “Житие Александра Невского”, ученики говорят о бранных подвигах Александра Невского и его духовном подвиге самопожертвования, о защите русских земель от нашествий и набегов врагов.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8" y="4786314"/>
            <a:ext cx="2578406" cy="1785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714620" y="6715140"/>
            <a:ext cx="41433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среднем звене огромный материал для патриотического и гражданского воспитания учащихся представляют эпизоды военной истории России.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Так, изучая стихотворение М.Ю. Лермонтова “Бородино” (5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.), учащиеся раскрывают мысли и чувства простых солдат, отстоявших родину от врага.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786578"/>
            <a:ext cx="2471734" cy="173936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58"/>
            <a:ext cx="3929066" cy="278608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Высокое патриотическое чувство передает басня И.А. Крылова “Волк на псарне”. В ее основе лежит конкретный исторический факт – попытка Наполеона вступить в переговоры с Кутузовым о заключении мира. В результате анализа пятиклассники определяют мораль басни – всякого захватчика, посягнувшего на чужую землю, ждет участь Волка.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6" y="642910"/>
            <a:ext cx="2543172" cy="206785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071810" y="3143240"/>
            <a:ext cx="3429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изучении романа “Дубровский” шестиклассники должны увидеть в А.С.Пушкине писателя, протестовавшего против гнета самодержавия, размышлявшего о судьбе родного народа и его роли в прошлом и будущем родины.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b="24751"/>
          <a:stretch>
            <a:fillRect/>
          </a:stretch>
        </p:blipFill>
        <p:spPr bwMode="auto">
          <a:xfrm>
            <a:off x="428604" y="3071802"/>
            <a:ext cx="2633666" cy="177441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7166" y="5000628"/>
            <a:ext cx="3429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Повесть Н.В. Гоголя “Тарас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Бульба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” (7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 - это прославление боевого товарищества, осуждение предательства. Ученики отмечают героизм и самоотверженность Тараса и его товарищей в борьбе за родную землю. Их подвиг вызывает у учащихся чувство искреннего восхищения и дает представления о таких чертах патриотизма, как беззаветная преданность Родине, отстаивание ее чести и независимости.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 l="20157" r="20157"/>
          <a:stretch>
            <a:fillRect/>
          </a:stretch>
        </p:blipFill>
        <p:spPr bwMode="auto">
          <a:xfrm>
            <a:off x="4357694" y="5429256"/>
            <a:ext cx="1948281" cy="257176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58"/>
            <a:ext cx="4086232" cy="2500330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Судьба родины и судьба человека слиты воедино в рассказе М.А. Шолохова “Судьба человека” (9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.). Стойкость, дух товарищества, преданность отечеству – эти качества издавна были присущи русскому солдату. На примере Андрея Соколова мы видим несокрушимую нравственную силу, исключительное мужество. 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80" y="428596"/>
            <a:ext cx="2390780" cy="227271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42" y="2786050"/>
            <a:ext cx="6000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анализе текста учащиеся отвечают на вопросы: “Что подтолкнуло человека совершить такой поступок?”, “А как бы ты поступил на его месте?”. Эти вопросы рождают чувство сопричастности ребенка к событиям далекого прошлого, привлекают опыт ученика, что делает такой урок личностно ориентированным.</a:t>
            </a:r>
          </a:p>
        </p:txBody>
      </p:sp>
      <p:pic>
        <p:nvPicPr>
          <p:cNvPr id="1027" name="Picture 3" descr="G:\ФОТО\IMG_1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2" y="6215074"/>
            <a:ext cx="3238523" cy="2428892"/>
          </a:xfrm>
          <a:prstGeom prst="rect">
            <a:avLst/>
          </a:prstGeom>
          <a:noFill/>
        </p:spPr>
      </p:pic>
      <p:pic>
        <p:nvPicPr>
          <p:cNvPr id="1026" name="Picture 2" descr="G:\ФОТО\PB290301.JPG"/>
          <p:cNvPicPr>
            <a:picLocks noChangeAspect="1" noChangeArrowheads="1"/>
          </p:cNvPicPr>
          <p:nvPr/>
        </p:nvPicPr>
        <p:blipFill>
          <a:blip r:embed="rId4" cstate="print"/>
          <a:srcRect t="20354"/>
          <a:stretch>
            <a:fillRect/>
          </a:stretch>
        </p:blipFill>
        <p:spPr bwMode="auto">
          <a:xfrm>
            <a:off x="642918" y="4500562"/>
            <a:ext cx="3707638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925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Патриотическое воспитание на уроках истории </vt:lpstr>
      <vt:lpstr>Слайд 2</vt:lpstr>
      <vt:lpstr>Слайд 3</vt:lpstr>
      <vt:lpstr>Воспитание патриотизма на уроках русского языка и литературы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на уроках истории </dc:title>
  <dc:creator>Zulfiya</dc:creator>
  <cp:lastModifiedBy>Zulfiya</cp:lastModifiedBy>
  <cp:revision>2</cp:revision>
  <dcterms:created xsi:type="dcterms:W3CDTF">2014-10-05T16:58:09Z</dcterms:created>
  <dcterms:modified xsi:type="dcterms:W3CDTF">2014-10-06T18:32:42Z</dcterms:modified>
</cp:coreProperties>
</file>